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E1F4E-1539-4547-9DDD-FBC5D1E7CC58}" type="datetimeFigureOut">
              <a:rPr lang="en-US" smtClean="0"/>
              <a:t>1/20/2015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33876-9CF9-4B2B-B9D9-C8224DF54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6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33876-9CF9-4B2B-B9D9-C8224DF54E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8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405721" cy="3329581"/>
          </a:xfrm>
        </p:spPr>
        <p:txBody>
          <a:bodyPr/>
          <a:lstStyle/>
          <a:p>
            <a:r>
              <a:rPr lang="en-US" dirty="0" smtClean="0"/>
              <a:t>The “Lite Clock” LED Analogue Clock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9959513" cy="1095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Presentation by: </a:t>
            </a:r>
          </a:p>
          <a:p>
            <a:r>
              <a:rPr lang="en-US" dirty="0" smtClean="0"/>
              <a:t>Joshua Owens, James Cummins, Daniela </a:t>
            </a:r>
            <a:r>
              <a:rPr lang="en-US" dirty="0" err="1" smtClean="0"/>
              <a:t>Perea</a:t>
            </a:r>
            <a:r>
              <a:rPr lang="en-US" dirty="0" smtClean="0"/>
              <a:t>, Jonathan </a:t>
            </a:r>
            <a:r>
              <a:rPr lang="en-US" dirty="0" err="1" smtClean="0"/>
              <a:t>Schnurr</a:t>
            </a:r>
            <a:r>
              <a:rPr lang="en-US" dirty="0" smtClean="0"/>
              <a:t>, Anthony </a:t>
            </a:r>
            <a:r>
              <a:rPr lang="en-US" dirty="0" err="1" smtClean="0"/>
              <a:t>Mastradon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6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glow rad="330200">
              <a:schemeClr val="tx1"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2800" dirty="0" smtClean="0"/>
              <a:t>The overarching goal of this project is to create an aesthetically pleasing clock that combines the elegance of the analogue clock with the functionality and precision of modern technology.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482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0" y="2162737"/>
            <a:ext cx="3674773" cy="2067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19280" y="4429998"/>
            <a:ext cx="355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BRIGHT</a:t>
            </a:r>
          </a:p>
          <a:p>
            <a:pPr algn="ctr"/>
            <a:r>
              <a:rPr lang="en-US" dirty="0" smtClean="0"/>
              <a:t>72 LEDs, each outputting 700-1000 mcd of light at their terminal angles.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92705" y="4429998"/>
            <a:ext cx="355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POWERFUL</a:t>
            </a:r>
          </a:p>
          <a:p>
            <a:pPr algn="ctr"/>
            <a:r>
              <a:rPr lang="en-US" dirty="0" smtClean="0"/>
              <a:t>Over 300 lines of code, specially-tuned for this application.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87" y="2165301"/>
            <a:ext cx="3672006" cy="20644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945927" y="2422118"/>
            <a:ext cx="4133532" cy="1271853"/>
          </a:xfrm>
        </p:spPr>
        <p:txBody>
          <a:bodyPr/>
          <a:lstStyle/>
          <a:p>
            <a:pPr algn="ctr"/>
            <a:fld id="{1ABFD90F-69A2-4050-830B-6CFEA95B47D1}" type="datetime11">
              <a:rPr lang="en-US" sz="7300" smtClean="0">
                <a:solidFill>
                  <a:schemeClr val="tx1"/>
                </a:solidFill>
                <a:effectLst>
                  <a:glow rad="901700">
                    <a:schemeClr val="tx1">
                      <a:alpha val="27000"/>
                    </a:schemeClr>
                  </a:glow>
                </a:effectLst>
              </a:rPr>
              <a:pPr algn="ctr"/>
              <a:t>19:29:52</a:t>
            </a:fld>
            <a:endParaRPr lang="en-US" sz="7300" dirty="0">
              <a:solidFill>
                <a:schemeClr val="tx1"/>
              </a:solidFill>
              <a:effectLst>
                <a:glow rad="901700">
                  <a:schemeClr val="tx1">
                    <a:alpha val="27000"/>
                  </a:schemeClr>
                </a:glo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35408" y="4429998"/>
            <a:ext cx="355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PRECISE</a:t>
            </a:r>
          </a:p>
          <a:p>
            <a:pPr algn="ctr"/>
            <a:r>
              <a:rPr lang="en-US" dirty="0" smtClean="0"/>
              <a:t>With Ethernet connectivity, the clock can perform seamless time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1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Circuitry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9312" y="1658653"/>
            <a:ext cx="4732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STREAMLINED</a:t>
            </a:r>
          </a:p>
          <a:p>
            <a:pPr algn="ctr"/>
            <a:r>
              <a:rPr lang="en-US" sz="2400" dirty="0" smtClean="0"/>
              <a:t>One Arduino, controlling 11 daisy-chained shift registers, each controlling 5-7 LED’s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9312" y="3650344"/>
            <a:ext cx="47328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ENERGY-EFFICENT</a:t>
            </a:r>
          </a:p>
          <a:p>
            <a:pPr algn="ctr"/>
            <a:r>
              <a:rPr lang="en-US" sz="2400" dirty="0" smtClean="0"/>
              <a:t>At peak operation (all 72 lights on), the system only consumes 8 Watts, including the operating power required for the Arduino Uno and Ethernet Shield.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8" y="2084235"/>
            <a:ext cx="6401803" cy="3601015"/>
          </a:xfrm>
          <a:prstGeom prst="rect">
            <a:avLst/>
          </a:prstGeom>
          <a:ln>
            <a:noFill/>
          </a:ln>
          <a:effectLst>
            <a:glow rad="444500">
              <a:schemeClr val="tx1">
                <a:alpha val="25000"/>
              </a:schemeClr>
            </a:glo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97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03" y="0"/>
            <a:ext cx="5754044" cy="603504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" b="4949"/>
          <a:stretch/>
        </p:blipFill>
        <p:spPr>
          <a:xfrm>
            <a:off x="0" y="-26552"/>
            <a:ext cx="6309203" cy="6884552"/>
          </a:xfrm>
          <a:prstGeom prst="rect">
            <a:avLst/>
          </a:prstGeom>
          <a:ln w="127000" cap="sq">
            <a:noFill/>
            <a:miter lim="800000"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023938" y="5029200"/>
            <a:ext cx="728662" cy="2000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5363" y="5000625"/>
            <a:ext cx="7762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Acrylic Sheet</a:t>
            </a:r>
            <a:endParaRPr lang="en-US" sz="7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40677" y="-225083"/>
            <a:ext cx="12562449" cy="747897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50">
                    <a:alpha val="28000"/>
                  </a:srgbClr>
                </a:solidFill>
                <a:latin typeface="Prestige Elite Std" panose="02060509020206020304" pitchFamily="49" charset="0"/>
              </a:rPr>
              <a:t>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1000101011000101000101010111000101100011100110010101110010101010110101100101110010101101111010010101110100</a:t>
            </a:r>
            <a:endParaRPr lang="en-US" dirty="0">
              <a:latin typeface="Prestige Elite Std" panose="020605090202060203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92408" y="2175574"/>
            <a:ext cx="4732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300 LINES OF FUN</a:t>
            </a:r>
          </a:p>
          <a:p>
            <a:pPr algn="ctr"/>
            <a:r>
              <a:rPr lang="en-US" sz="2400" dirty="0" smtClean="0"/>
              <a:t>Along with the core clock program, we added in a few esoteric functions, such as </a:t>
            </a:r>
            <a:r>
              <a:rPr lang="en-US" sz="2400" dirty="0" err="1" smtClean="0"/>
              <a:t>soundCapture</a:t>
            </a:r>
            <a:r>
              <a:rPr lang="en-US" sz="2400" dirty="0" smtClean="0"/>
              <a:t> which detects ambient noise and displays the volume using the LEDs in the clock.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" y="1252520"/>
            <a:ext cx="6679405" cy="5009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52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Shell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111" y="2531049"/>
            <a:ext cx="4896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EASE AND ELEAGANCE</a:t>
            </a:r>
          </a:p>
          <a:p>
            <a:pPr algn="ctr"/>
            <a:r>
              <a:rPr lang="en-US" sz="2400" dirty="0" smtClean="0"/>
              <a:t>With a sleek, frosted acrylic face, and hardy, polished  wood siding, the shell meets at the crossroads of old and new.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39655" y="2531049"/>
            <a:ext cx="5011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BUILT FOR FIDDLERS</a:t>
            </a:r>
          </a:p>
          <a:p>
            <a:pPr algn="ctr"/>
            <a:r>
              <a:rPr lang="en-US" sz="2400" dirty="0" smtClean="0"/>
              <a:t>By providing easy access to the clock’s inner workings, if anything goes wrong, there’s no need to go to the repair shop.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6068" y="5134708"/>
            <a:ext cx="3193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(Add CAD or any photos of the setup here)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3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Business Plan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111" y="2502914"/>
            <a:ext cx="4896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 COMPETITION</a:t>
            </a:r>
          </a:p>
          <a:p>
            <a:pPr algn="ctr"/>
            <a:r>
              <a:rPr lang="en-US" sz="2400" dirty="0" smtClean="0"/>
              <a:t>This clock is truly one-of-a-kind; while it’s not a terribly difficult concept to copy, with your investment, we can stay one step ahead of anyone else.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4529" y="2318248"/>
            <a:ext cx="544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BEST OF BOTH WORLDS</a:t>
            </a:r>
          </a:p>
          <a:p>
            <a:pPr algn="ctr"/>
            <a:r>
              <a:rPr lang="en-US" sz="2400" dirty="0" smtClean="0"/>
              <a:t>This project will walk a line between privatization and open-source: while providing the source code and circuit schematics openly, all new developments will be regarded as trade secrets. </a:t>
            </a:r>
          </a:p>
        </p:txBody>
      </p:sp>
    </p:spTree>
    <p:extLst>
      <p:ext uri="{BB962C8B-B14F-4D97-AF65-F5344CB8AC3E}">
        <p14:creationId xmlns:p14="http://schemas.microsoft.com/office/powerpoint/2010/main" val="22471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184</TotalTime>
  <Words>330</Words>
  <Application>Microsoft Office PowerPoint</Application>
  <PresentationFormat>Widescreen</PresentationFormat>
  <Paragraphs>35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Prestige Elite Std</vt:lpstr>
      <vt:lpstr>Wingdings 3</vt:lpstr>
      <vt:lpstr>Ion</vt:lpstr>
      <vt:lpstr>The “Lite Clock” LED Analogue Clock</vt:lpstr>
      <vt:lpstr>The Purpose</vt:lpstr>
      <vt:lpstr>The Implementation</vt:lpstr>
      <vt:lpstr>The Circuitry </vt:lpstr>
      <vt:lpstr>PowerPoint Presentation</vt:lpstr>
      <vt:lpstr>The Code</vt:lpstr>
      <vt:lpstr>The Shell</vt:lpstr>
      <vt:lpstr>The Business Plan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“Lite Clock” LED Analogue Clock</dc:title>
  <dc:creator>y9cfw8</dc:creator>
  <cp:lastModifiedBy>y9cfw8</cp:lastModifiedBy>
  <cp:revision>19</cp:revision>
  <dcterms:created xsi:type="dcterms:W3CDTF">2015-01-21T00:00:27Z</dcterms:created>
  <dcterms:modified xsi:type="dcterms:W3CDTF">2015-01-21T03:05:25Z</dcterms:modified>
</cp:coreProperties>
</file>